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2" r:id="rId3"/>
    <p:sldId id="267" r:id="rId4"/>
    <p:sldId id="268" r:id="rId5"/>
    <p:sldId id="269" r:id="rId6"/>
    <p:sldId id="270" r:id="rId7"/>
    <p:sldId id="271" r:id="rId8"/>
    <p:sldId id="272" r:id="rId9"/>
    <p:sldId id="273" r:id="rId10"/>
    <p:sldId id="274" r:id="rId11"/>
    <p:sldId id="275" r:id="rId12"/>
    <p:sldId id="263" r:id="rId13"/>
    <p:sldId id="264" r:id="rId14"/>
    <p:sldId id="261" r:id="rId15"/>
    <p:sldId id="257" r:id="rId16"/>
    <p:sldId id="258" r:id="rId17"/>
    <p:sldId id="259" r:id="rId18"/>
    <p:sldId id="265" r:id="rId19"/>
    <p:sldId id="276" r:id="rId20"/>
    <p:sldId id="26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549" autoAdjust="0"/>
    <p:restoredTop sz="81162" autoAdjust="0"/>
  </p:normalViewPr>
  <p:slideViewPr>
    <p:cSldViewPr>
      <p:cViewPr varScale="1">
        <p:scale>
          <a:sx n="60" d="100"/>
          <a:sy n="60" d="100"/>
        </p:scale>
        <p:origin x="-666" y="-78"/>
      </p:cViewPr>
      <p:guideLst>
        <p:guide orient="horz" pos="2160"/>
        <p:guide pos="2880"/>
      </p:guideLst>
    </p:cSldViewPr>
  </p:slideViewPr>
  <p:outlineViewPr>
    <p:cViewPr>
      <p:scale>
        <a:sx n="33" d="100"/>
        <a:sy n="33" d="100"/>
      </p:scale>
      <p:origin x="0" y="191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5E37753-DFE4-47E7-B145-8E0735327013}" type="datetimeFigureOut">
              <a:rPr lang="en-US"/>
              <a:pPr>
                <a:defRPr/>
              </a:pPr>
              <a:t>4/27/2010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E982D73-7082-456F-B0C4-06E6C979238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5FB43F2-C4D7-4F03-8BDF-355C4CB4C33A}" type="datetimeFigureOut">
              <a:rPr lang="en-US"/>
              <a:pPr>
                <a:defRPr/>
              </a:pPr>
              <a:t>4/27/2010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E25AD1-E0B9-4F5E-84B8-35F40E70E83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7E8D9F-A06A-4377-82CA-71778C9AEE25}"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0E25AD1-E0B9-4F5E-84B8-35F40E70E834}" type="slidenum">
              <a:rPr lang="en-US" smtClean="0"/>
              <a:pPr>
                <a:defRPr/>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0E25AD1-E0B9-4F5E-84B8-35F40E70E834}" type="slidenum">
              <a:rPr lang="en-US" smtClean="0"/>
              <a:pPr>
                <a:defRPr/>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A4A514A-E597-462D-8733-F206FF735559}" type="datetime1">
              <a:rPr lang="en-US" smtClean="0">
                <a:latin typeface="Arial" charset="0"/>
              </a:rPr>
              <a:pPr fontAlgn="base">
                <a:spcBef>
                  <a:spcPct val="0"/>
                </a:spcBef>
                <a:spcAft>
                  <a:spcPct val="0"/>
                </a:spcAft>
                <a:defRPr/>
              </a:pPr>
              <a:t>4/27/2010</a:t>
            </a:fld>
            <a:endParaRPr lang="en-US" smtClean="0">
              <a:latin typeface="Arial" charset="0"/>
            </a:endParaRPr>
          </a:p>
        </p:txBody>
      </p:sp>
      <p:sp>
        <p:nvSpPr>
          <p:cNvPr id="12291" name="Rectangle 6"/>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latin typeface="Arial" charset="0"/>
              </a:rPr>
              <a:t>Seattle Jobs Initiative "Good Paying Careers" Curriculum</a:t>
            </a:r>
          </a:p>
        </p:txBody>
      </p:sp>
      <p:sp>
        <p:nvSpPr>
          <p:cNvPr id="1229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157" tIns="46079" rIns="92157" bIns="46079" anchor="b"/>
          <a:lstStyle/>
          <a:p>
            <a:pPr algn="r" defTabSz="920750"/>
            <a:fld id="{101C368C-9A7E-42BA-9796-EE452935F5FE}" type="slidenum">
              <a:rPr lang="en-US" sz="1200"/>
              <a:pPr algn="r" defTabSz="920750"/>
              <a:t>14</a:t>
            </a:fld>
            <a:endParaRPr lang="en-US" sz="1200"/>
          </a:p>
        </p:txBody>
      </p:sp>
      <p:sp>
        <p:nvSpPr>
          <p:cNvPr id="122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Arial" charset="0"/>
              </a:rPr>
              <a:t>Many of you probably would want to know what you stand to gain financially by getting more training.  </a:t>
            </a:r>
          </a:p>
          <a:p>
            <a:pPr eaLnBrk="1" hangingPunct="1">
              <a:spcBef>
                <a:spcPct val="0"/>
              </a:spcBef>
            </a:pPr>
            <a:endParaRPr lang="en-US" smtClean="0">
              <a:latin typeface="Arial" charset="0"/>
            </a:endParaRPr>
          </a:p>
          <a:p>
            <a:pPr eaLnBrk="1" hangingPunct="1">
              <a:spcBef>
                <a:spcPct val="0"/>
              </a:spcBef>
            </a:pPr>
            <a:r>
              <a:rPr lang="en-US" smtClean="0">
                <a:latin typeface="Arial" charset="0"/>
              </a:rPr>
              <a:t>Well, if you look at hourly &amp; annual wage earnings by education level, it’s pretty clear that there is a big economic incentive to getting some training beyond HS.  </a:t>
            </a:r>
          </a:p>
          <a:p>
            <a:pPr eaLnBrk="1" hangingPunct="1">
              <a:spcBef>
                <a:spcPct val="0"/>
              </a:spcBef>
            </a:pPr>
            <a:endParaRPr lang="en-US" smtClean="0">
              <a:latin typeface="Arial" charset="0"/>
            </a:endParaRPr>
          </a:p>
          <a:p>
            <a:pPr eaLnBrk="1" hangingPunct="1">
              <a:spcBef>
                <a:spcPct val="0"/>
              </a:spcBef>
            </a:pPr>
            <a:r>
              <a:rPr lang="en-US" smtClean="0">
                <a:latin typeface="Arial" charset="0"/>
              </a:rPr>
              <a:t>This chart is representative of the US, so keep in mind that our cost of living, and therefore, our wages are higher here in the Puget Sound area.  But this chart gives you an overall idea of the effect education has on your earning potential.  (Explain the different categories and amounts to the group.)</a:t>
            </a:r>
          </a:p>
          <a:p>
            <a:pPr eaLnBrk="1" hangingPunct="1">
              <a:spcBef>
                <a:spcPct val="0"/>
              </a:spcBef>
            </a:pPr>
            <a:endParaRPr lang="en-US" smtClean="0">
              <a:latin typeface="Arial" charset="0"/>
            </a:endParaRPr>
          </a:p>
          <a:p>
            <a:pPr eaLnBrk="1" hangingPunct="1">
              <a:spcBef>
                <a:spcPct val="0"/>
              </a:spcBef>
            </a:pPr>
            <a:r>
              <a:rPr lang="en-US" smtClean="0">
                <a:latin typeface="Arial" charset="0"/>
              </a:rPr>
              <a:t>And when you remember the amount of growth that is expected to occur in jobs that require more than HS education, but less than a 4 year degree, you can really see why getting more education it might appeal to you! </a:t>
            </a:r>
          </a:p>
          <a:p>
            <a:pPr eaLnBrk="1" hangingPunct="1">
              <a:spcBef>
                <a:spcPct val="0"/>
              </a:spcBef>
            </a:pPr>
            <a:endParaRPr lang="en-US" smtClean="0">
              <a:latin typeface="Arial" charset="0"/>
            </a:endParaRPr>
          </a:p>
          <a:p>
            <a:pPr eaLnBrk="1" hangingPunct="1">
              <a:spcBef>
                <a:spcPct val="0"/>
              </a:spcBef>
            </a:pPr>
            <a:r>
              <a:rPr lang="en-US" smtClean="0">
                <a:latin typeface="Arial" charset="0"/>
              </a:rPr>
              <a:t>&gt;&gt; &gt;&gt;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0E25AD1-E0B9-4F5E-84B8-35F40E70E834}"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56567B3-4765-4DA1-814B-AF3A9B6DDB71}" type="datetimeFigureOut">
              <a:rPr lang="en-US"/>
              <a:pPr>
                <a:defRPr/>
              </a:pPr>
              <a:t>4/27/2010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7CB400-9F35-458E-9F5E-C2AA336DE2B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1E548E-12C5-4474-8557-DFD5A9A917A3}" type="datetimeFigureOut">
              <a:rPr lang="en-US"/>
              <a:pPr>
                <a:defRPr/>
              </a:pPr>
              <a:t>4/27/2010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C99EC6-CB10-4000-8386-BDD5D93F02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480B95-88F4-4FE9-AC6A-74548FA99338}" type="datetimeFigureOut">
              <a:rPr lang="en-US"/>
              <a:pPr>
                <a:defRPr/>
              </a:pPr>
              <a:t>4/27/2010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093E9F-B665-42B2-A6DD-3D63CBA97B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FC646D-B4F1-4F3E-8B1C-AEC5E6CE5D0D}" type="datetimeFigureOut">
              <a:rPr lang="en-US"/>
              <a:pPr>
                <a:defRPr/>
              </a:pPr>
              <a:t>4/27/2010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81F128-D01A-4F12-865B-8E99AF20C01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538D26-F24A-428C-BC18-3739EE843841}" type="datetimeFigureOut">
              <a:rPr lang="en-US"/>
              <a:pPr>
                <a:defRPr/>
              </a:pPr>
              <a:t>4/27/2010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A73BC-6299-4E07-B125-794950D7A7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3520310-BFF4-41E0-8D8D-DCB03323DB0F}" type="datetimeFigureOut">
              <a:rPr lang="en-US"/>
              <a:pPr>
                <a:defRPr/>
              </a:pPr>
              <a:t>4/27/2010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5F9591-65D1-4118-BB96-11A47E08DBF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01A2072-A30C-47BC-A6DE-24D8DADFB0CA}" type="datetimeFigureOut">
              <a:rPr lang="en-US"/>
              <a:pPr>
                <a:defRPr/>
              </a:pPr>
              <a:t>4/27/2010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4B01BD3-85A5-4955-A27F-0A88E02104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0462403-6F53-4B72-B1EC-5D66204EEA43}" type="datetimeFigureOut">
              <a:rPr lang="en-US"/>
              <a:pPr>
                <a:defRPr/>
              </a:pPr>
              <a:t>4/27/2010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455BAC8-27F4-4B40-ADFA-10BDBF468A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50C2643-FE1E-44CC-AE69-43325D8AFEDE}" type="datetimeFigureOut">
              <a:rPr lang="en-US"/>
              <a:pPr>
                <a:defRPr/>
              </a:pPr>
              <a:t>4/27/2010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81E2D9A-5C73-44AF-ACC5-50B9BB151E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6B7ED8-A3C5-40DD-96D3-7814FB8E7199}" type="datetimeFigureOut">
              <a:rPr lang="en-US"/>
              <a:pPr>
                <a:defRPr/>
              </a:pPr>
              <a:t>4/27/2010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39782E-3847-44F2-BA7E-F2126A03B3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074DD2-88BC-4759-815F-84C9BA0BEAA2}" type="datetimeFigureOut">
              <a:rPr lang="en-US"/>
              <a:pPr>
                <a:defRPr/>
              </a:pPr>
              <a:t>4/27/2010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85BA9C-0BDB-4724-841C-5B8C714952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49ECB2B-57BC-41ED-8F9B-DE7B2675D38B}" type="datetimeFigureOut">
              <a:rPr lang="en-US"/>
              <a:pPr>
                <a:defRPr/>
              </a:pPr>
              <a:t>4/27/2010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B77052B-3610-4692-89F9-8AFB65D2A2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Microsoft_Office_Excel_97-2003_Worksheet1.xls"/></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hyperlink" Target="http://pin.ed.gov/" TargetMode="External"/><Relationship Id="rId1" Type="http://schemas.openxmlformats.org/officeDocument/2006/relationships/slideLayout" Target="../slideLayouts/slideLayout2.xml"/><Relationship Id="rId5" Type="http://schemas.openxmlformats.org/officeDocument/2006/relationships/hyperlink" Target="http://www.federalstudentaid.ed.gov/" TargetMode="External"/><Relationship Id="rId4" Type="http://schemas.openxmlformats.org/officeDocument/2006/relationships/hyperlink" Target="http://www.fafsa4caster.ed.go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Monica.Cheng@seattlegoodwill.org" TargetMode="External"/><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71800"/>
            <a:ext cx="7772400" cy="1600200"/>
          </a:xfrm>
        </p:spPr>
        <p:txBody>
          <a:bodyPr rtlCol="0">
            <a:normAutofit fontScale="90000"/>
          </a:bodyPr>
          <a:lstStyle/>
          <a:p>
            <a:pPr eaLnBrk="1" fontAlgn="auto" hangingPunct="1">
              <a:spcAft>
                <a:spcPts val="0"/>
              </a:spcAft>
              <a:defRPr/>
            </a:pPr>
            <a:r>
              <a:rPr lang="en-US" sz="4900" dirty="0" smtClean="0">
                <a:latin typeface="Trebuchet MS" pitchFamily="34" charset="0"/>
              </a:rPr>
              <a:t>Going to College: </a:t>
            </a:r>
            <a:br>
              <a:rPr lang="en-US" sz="4900" dirty="0" smtClean="0">
                <a:latin typeface="Trebuchet MS" pitchFamily="34" charset="0"/>
              </a:rPr>
            </a:br>
            <a:r>
              <a:rPr lang="en-US" sz="4900" dirty="0" smtClean="0">
                <a:latin typeface="Trebuchet MS" pitchFamily="34" charset="0"/>
              </a:rPr>
              <a:t>An Overview</a:t>
            </a:r>
            <a:br>
              <a:rPr lang="en-US" sz="4900" dirty="0" smtClean="0">
                <a:latin typeface="Trebuchet MS" pitchFamily="34" charset="0"/>
              </a:rPr>
            </a:br>
            <a:r>
              <a:rPr lang="en-US" sz="1600" dirty="0" smtClean="0">
                <a:latin typeface="Trebuchet MS" pitchFamily="34" charset="0"/>
              </a:rPr>
              <a:t>Shoreline JTE Training Workshop</a:t>
            </a:r>
            <a:r>
              <a:rPr lang="en-US" sz="1600" dirty="0" smtClean="0">
                <a:latin typeface="Forte" pitchFamily="66" charset="0"/>
              </a:rPr>
              <a:t> </a:t>
            </a:r>
            <a:br>
              <a:rPr lang="en-US" sz="1600" dirty="0" smtClean="0">
                <a:latin typeface="Forte" pitchFamily="66" charset="0"/>
              </a:rPr>
            </a:br>
            <a:r>
              <a:rPr lang="en-US" sz="1600" dirty="0" smtClean="0">
                <a:latin typeface="Trebuchet MS" pitchFamily="34" charset="0"/>
              </a:rPr>
              <a:t>April 2010</a:t>
            </a:r>
            <a:r>
              <a:rPr lang="en-US" dirty="0" smtClean="0">
                <a:latin typeface="Forte" pitchFamily="66" charset="0"/>
              </a:rPr>
              <a:t/>
            </a:r>
            <a:br>
              <a:rPr lang="en-US" dirty="0" smtClean="0">
                <a:latin typeface="Forte" pitchFamily="66" charset="0"/>
              </a:rPr>
            </a:br>
            <a:endParaRPr lang="en-US" dirty="0" smtClean="0"/>
          </a:p>
        </p:txBody>
      </p:sp>
      <p:sp>
        <p:nvSpPr>
          <p:cNvPr id="3" name="Subtitle 2"/>
          <p:cNvSpPr>
            <a:spLocks noGrp="1"/>
          </p:cNvSpPr>
          <p:nvPr>
            <p:ph type="subTitle" idx="1"/>
          </p:nvPr>
        </p:nvSpPr>
        <p:spPr>
          <a:xfrm>
            <a:off x="1295400" y="4648200"/>
            <a:ext cx="6400800" cy="1219200"/>
          </a:xfrm>
        </p:spPr>
        <p:txBody>
          <a:bodyPr rtlCol="0">
            <a:normAutofit/>
          </a:bodyPr>
          <a:lstStyle/>
          <a:p>
            <a:pPr eaLnBrk="1" fontAlgn="auto" hangingPunct="1">
              <a:spcAft>
                <a:spcPts val="0"/>
              </a:spcAft>
              <a:buFont typeface="Arial" pitchFamily="34" charset="0"/>
              <a:buNone/>
              <a:defRPr/>
            </a:pPr>
            <a:r>
              <a:rPr lang="en-US" sz="2000" b="1" dirty="0" smtClean="0">
                <a:solidFill>
                  <a:schemeClr val="accent2"/>
                </a:solidFill>
                <a:latin typeface="Bradley Hand ITC" pitchFamily="66" charset="0"/>
                <a:cs typeface="Arial" pitchFamily="34" charset="0"/>
              </a:rPr>
              <a:t>Monica Cheng</a:t>
            </a:r>
          </a:p>
          <a:p>
            <a:pPr eaLnBrk="1" fontAlgn="auto" hangingPunct="1">
              <a:spcAft>
                <a:spcPts val="0"/>
              </a:spcAft>
              <a:buFont typeface="Arial" pitchFamily="34" charset="0"/>
              <a:buNone/>
              <a:defRPr/>
            </a:pPr>
            <a:r>
              <a:rPr lang="en-US" sz="2000" b="1" dirty="0" smtClean="0">
                <a:solidFill>
                  <a:schemeClr val="accent2"/>
                </a:solidFill>
                <a:latin typeface="Bradley Hand ITC" pitchFamily="66" charset="0"/>
                <a:cs typeface="Arial" pitchFamily="34" charset="0"/>
              </a:rPr>
              <a:t>Career Pathways Navigator</a:t>
            </a:r>
          </a:p>
          <a:p>
            <a:pPr eaLnBrk="1" fontAlgn="auto" hangingPunct="1">
              <a:spcAft>
                <a:spcPts val="0"/>
              </a:spcAft>
              <a:buFont typeface="Arial" pitchFamily="34" charset="0"/>
              <a:buNone/>
              <a:defRPr/>
            </a:pPr>
            <a:r>
              <a:rPr lang="en-US" sz="2000" b="1" dirty="0" smtClean="0">
                <a:solidFill>
                  <a:schemeClr val="accent2"/>
                </a:solidFill>
                <a:latin typeface="Bradley Hand ITC" pitchFamily="66" charset="0"/>
                <a:cs typeface="Arial" pitchFamily="34" charset="0"/>
              </a:rPr>
              <a:t>Seattle Goodwill</a:t>
            </a:r>
          </a:p>
          <a:p>
            <a:pPr eaLnBrk="1" fontAlgn="auto" hangingPunct="1">
              <a:spcAft>
                <a:spcPts val="0"/>
              </a:spcAft>
              <a:buFont typeface="Arial" pitchFamily="34" charset="0"/>
              <a:buNone/>
              <a:defRPr/>
            </a:pPr>
            <a:endParaRPr lang="en-US" dirty="0" smtClean="0"/>
          </a:p>
        </p:txBody>
      </p:sp>
      <p:pic>
        <p:nvPicPr>
          <p:cNvPr id="3076" name="Picture 13" descr="C:\Users\mcheng\AppData\Local\Microsoft\Windows\Temporary Internet Files\Content.IE5\OR950A1M\MCj04125760000[1].wmf"/>
          <p:cNvPicPr>
            <a:picLocks noChangeAspect="1" noChangeArrowheads="1"/>
          </p:cNvPicPr>
          <p:nvPr/>
        </p:nvPicPr>
        <p:blipFill>
          <a:blip r:embed="rId3"/>
          <a:srcRect/>
          <a:stretch>
            <a:fillRect/>
          </a:stretch>
        </p:blipFill>
        <p:spPr bwMode="auto">
          <a:xfrm>
            <a:off x="533400" y="3810000"/>
            <a:ext cx="1903413" cy="2322513"/>
          </a:xfrm>
          <a:prstGeom prst="rect">
            <a:avLst/>
          </a:prstGeom>
          <a:noFill/>
          <a:ln w="9525">
            <a:noFill/>
            <a:miter lim="800000"/>
            <a:headEnd/>
            <a:tailEnd/>
          </a:ln>
        </p:spPr>
      </p:pic>
      <p:pic>
        <p:nvPicPr>
          <p:cNvPr id="3077" name="Picture 16" descr="C:\Users\mcheng\AppData\Local\Microsoft\Windows\Temporary Internet Files\Content.IE5\3R0HD0TF\MCBL00522_0000[1].wmf"/>
          <p:cNvPicPr>
            <a:picLocks noChangeAspect="1" noChangeArrowheads="1"/>
          </p:cNvPicPr>
          <p:nvPr/>
        </p:nvPicPr>
        <p:blipFill>
          <a:blip r:embed="rId4"/>
          <a:srcRect/>
          <a:stretch>
            <a:fillRect/>
          </a:stretch>
        </p:blipFill>
        <p:spPr bwMode="auto">
          <a:xfrm>
            <a:off x="6914438" y="2286001"/>
            <a:ext cx="2000961" cy="1676400"/>
          </a:xfrm>
          <a:prstGeom prst="rect">
            <a:avLst/>
          </a:prstGeom>
          <a:noFill/>
          <a:ln w="9525">
            <a:noFill/>
            <a:miter lim="800000"/>
            <a:headEnd/>
            <a:tailEnd/>
          </a:ln>
        </p:spPr>
      </p:pic>
      <p:pic>
        <p:nvPicPr>
          <p:cNvPr id="3078" name="Picture 8" descr="C:\Users\mcheng\AppData\Local\Microsoft\Windows\Temporary Internet Files\Content.IE5\A23O6NYQ\MCj02313890000[1].wmf"/>
          <p:cNvPicPr>
            <a:picLocks noChangeAspect="1" noChangeArrowheads="1"/>
          </p:cNvPicPr>
          <p:nvPr/>
        </p:nvPicPr>
        <p:blipFill>
          <a:blip r:embed="rId5"/>
          <a:srcRect/>
          <a:stretch>
            <a:fillRect/>
          </a:stretch>
        </p:blipFill>
        <p:spPr bwMode="auto">
          <a:xfrm>
            <a:off x="3429000" y="381000"/>
            <a:ext cx="2438400" cy="2090738"/>
          </a:xfrm>
          <a:prstGeom prst="rect">
            <a:avLst/>
          </a:prstGeom>
          <a:noFill/>
          <a:ln w="9525">
            <a:noFill/>
            <a:miter lim="800000"/>
            <a:headEnd/>
            <a:tailEnd/>
          </a:ln>
        </p:spPr>
      </p:pic>
      <p:pic>
        <p:nvPicPr>
          <p:cNvPr id="7" name="Picture 6" descr="000-Goodwill-Logo-Black.jpg"/>
          <p:cNvPicPr>
            <a:picLocks noChangeAspect="1"/>
          </p:cNvPicPr>
          <p:nvPr/>
        </p:nvPicPr>
        <p:blipFill>
          <a:blip r:embed="rId6"/>
          <a:stretch>
            <a:fillRect/>
          </a:stretch>
        </p:blipFill>
        <p:spPr>
          <a:xfrm>
            <a:off x="6629400" y="5486400"/>
            <a:ext cx="2017776" cy="8900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Question 9</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a:buNone/>
            </a:pPr>
            <a:r>
              <a:rPr lang="en-US" dirty="0" smtClean="0">
                <a:latin typeface="Trebuchet MS" pitchFamily="34" charset="0"/>
              </a:rPr>
              <a:t>Community Colleges do not offer classes at night.</a:t>
            </a:r>
          </a:p>
          <a:p>
            <a:pPr>
              <a:buNone/>
            </a:pPr>
            <a:endParaRPr lang="en-US" dirty="0" smtClean="0">
              <a:latin typeface="Trebuchet MS" pitchFamily="34" charset="0"/>
            </a:endParaRPr>
          </a:p>
          <a:p>
            <a:pPr eaLnBrk="1" hangingPunct="1">
              <a:buNone/>
            </a:pPr>
            <a:r>
              <a:rPr lang="en-US" dirty="0" smtClean="0">
                <a:solidFill>
                  <a:srgbClr val="FF0000"/>
                </a:solidFill>
                <a:latin typeface="Trebuchet MS" pitchFamily="34" charset="0"/>
              </a:rPr>
              <a:t>A. True</a:t>
            </a:r>
          </a:p>
          <a:p>
            <a:pPr eaLnBrk="1" hangingPunct="1">
              <a:buNone/>
            </a:pPr>
            <a:r>
              <a:rPr lang="en-US" dirty="0" smtClean="0">
                <a:solidFill>
                  <a:srgbClr val="FF0000"/>
                </a:solidFill>
                <a:latin typeface="Trebuchet MS" pitchFamily="34" charset="0"/>
              </a:rPr>
              <a:t>B. False</a:t>
            </a:r>
          </a:p>
          <a:p>
            <a:pPr eaLnBrk="1" hangingPunct="1">
              <a:buNone/>
            </a:pPr>
            <a:r>
              <a:rPr lang="en-US" dirty="0" smtClean="0">
                <a:solidFill>
                  <a:srgbClr val="FF0000"/>
                </a:solidFill>
                <a:latin typeface="Trebuchet MS" pitchFamily="34" charset="0"/>
              </a:rPr>
              <a:t>C. Don’t Know/Unsure</a:t>
            </a:r>
            <a:endParaRPr lang="en-US" dirty="0">
              <a:latin typeface="Trebuchet MS"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Question 10</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a:buNone/>
            </a:pPr>
            <a:r>
              <a:rPr lang="en-US" dirty="0" smtClean="0">
                <a:latin typeface="Trebuchet MS" pitchFamily="34" charset="0"/>
              </a:rPr>
              <a:t>I can transfer credits from my local community college to most state colleges.</a:t>
            </a:r>
          </a:p>
          <a:p>
            <a:pPr>
              <a:buNone/>
            </a:pPr>
            <a:endParaRPr lang="en-US" dirty="0" smtClean="0">
              <a:latin typeface="Trebuchet MS" pitchFamily="34" charset="0"/>
            </a:endParaRPr>
          </a:p>
          <a:p>
            <a:pPr eaLnBrk="1" hangingPunct="1">
              <a:buNone/>
            </a:pPr>
            <a:r>
              <a:rPr lang="en-US" dirty="0" smtClean="0">
                <a:solidFill>
                  <a:srgbClr val="FF0000"/>
                </a:solidFill>
                <a:latin typeface="Trebuchet MS" pitchFamily="34" charset="0"/>
              </a:rPr>
              <a:t>A. True</a:t>
            </a:r>
          </a:p>
          <a:p>
            <a:pPr eaLnBrk="1" hangingPunct="1">
              <a:buNone/>
            </a:pPr>
            <a:r>
              <a:rPr lang="en-US" dirty="0" smtClean="0">
                <a:solidFill>
                  <a:srgbClr val="FF0000"/>
                </a:solidFill>
                <a:latin typeface="Trebuchet MS" pitchFamily="34" charset="0"/>
              </a:rPr>
              <a:t>B. False</a:t>
            </a:r>
          </a:p>
          <a:p>
            <a:pPr eaLnBrk="1" hangingPunct="1">
              <a:buNone/>
            </a:pPr>
            <a:r>
              <a:rPr lang="en-US" dirty="0" smtClean="0">
                <a:solidFill>
                  <a:srgbClr val="FF0000"/>
                </a:solidFill>
                <a:latin typeface="Trebuchet MS" pitchFamily="34" charset="0"/>
              </a:rPr>
              <a:t>C. Don’t Know/Unsure</a:t>
            </a:r>
            <a:endParaRPr lang="en-US" dirty="0">
              <a:latin typeface="Trebuchet MS"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z="4000" smtClean="0">
                <a:solidFill>
                  <a:srgbClr val="7030A0"/>
                </a:solidFill>
                <a:latin typeface="Trebuchet MS" pitchFamily="34" charset="0"/>
              </a:rPr>
              <a:t>Education: Self-Investment</a:t>
            </a:r>
          </a:p>
        </p:txBody>
      </p:sp>
      <p:sp>
        <p:nvSpPr>
          <p:cNvPr id="3" name="Content Placeholder 2"/>
          <p:cNvSpPr>
            <a:spLocks noGrp="1"/>
          </p:cNvSpPr>
          <p:nvPr>
            <p:ph idx="1"/>
          </p:nvPr>
        </p:nvSpPr>
        <p:spPr>
          <a:xfrm>
            <a:off x="457200" y="1524000"/>
            <a:ext cx="8229600" cy="4876800"/>
          </a:xfrm>
        </p:spPr>
        <p:txBody>
          <a:bodyPr/>
          <a:lstStyle/>
          <a:p>
            <a:pPr eaLnBrk="1" hangingPunct="1">
              <a:buFont typeface="Arial" charset="0"/>
              <a:buNone/>
            </a:pPr>
            <a:r>
              <a:rPr lang="en-US" dirty="0" smtClean="0">
                <a:solidFill>
                  <a:schemeClr val="accent2"/>
                </a:solidFill>
                <a:latin typeface="Trebuchet MS" pitchFamily="34" charset="0"/>
              </a:rPr>
              <a:t>Where do you invest your time and money?</a:t>
            </a:r>
          </a:p>
          <a:p>
            <a:pPr eaLnBrk="1" hangingPunct="1"/>
            <a:r>
              <a:rPr lang="en-US" dirty="0" smtClean="0">
                <a:latin typeface="Trebuchet MS" pitchFamily="34" charset="0"/>
              </a:rPr>
              <a:t>Family &amp; Friends</a:t>
            </a:r>
          </a:p>
          <a:p>
            <a:pPr eaLnBrk="1" hangingPunct="1"/>
            <a:r>
              <a:rPr lang="en-US" dirty="0" smtClean="0">
                <a:latin typeface="Trebuchet MS" pitchFamily="34" charset="0"/>
              </a:rPr>
              <a:t>Future</a:t>
            </a:r>
          </a:p>
          <a:p>
            <a:pPr eaLnBrk="1" hangingPunct="1"/>
            <a:r>
              <a:rPr lang="en-US" dirty="0" smtClean="0">
                <a:latin typeface="Trebuchet MS" pitchFamily="34" charset="0"/>
              </a:rPr>
              <a:t>Work</a:t>
            </a:r>
          </a:p>
          <a:p>
            <a:pPr eaLnBrk="1" hangingPunct="1"/>
            <a:r>
              <a:rPr lang="en-US" dirty="0" smtClean="0">
                <a:latin typeface="Trebuchet MS" pitchFamily="34" charset="0"/>
              </a:rPr>
              <a:t>Other?</a:t>
            </a:r>
          </a:p>
          <a:p>
            <a:pPr eaLnBrk="1" hangingPunct="1">
              <a:buFont typeface="Arial" charset="0"/>
              <a:buNone/>
            </a:pPr>
            <a:endParaRPr lang="en-US" dirty="0" smtClean="0">
              <a:latin typeface="Trebuchet MS" pitchFamily="34" charset="0"/>
            </a:endParaRPr>
          </a:p>
          <a:p>
            <a:pPr eaLnBrk="1" hangingPunct="1">
              <a:buFont typeface="Arial" charset="0"/>
              <a:buNone/>
            </a:pPr>
            <a:r>
              <a:rPr lang="en-US" dirty="0" smtClean="0">
                <a:solidFill>
                  <a:schemeClr val="accent2"/>
                </a:solidFill>
                <a:latin typeface="Trebuchet MS" pitchFamily="34" charset="0"/>
              </a:rPr>
              <a:t>Further education: a self-investment that</a:t>
            </a:r>
          </a:p>
          <a:p>
            <a:pPr eaLnBrk="1" hangingPunct="1">
              <a:buFont typeface="Arial" charset="0"/>
              <a:buNone/>
            </a:pPr>
            <a:r>
              <a:rPr lang="en-US" dirty="0" smtClean="0">
                <a:solidFill>
                  <a:schemeClr val="accent2"/>
                </a:solidFill>
                <a:latin typeface="Trebuchet MS" pitchFamily="34" charset="0"/>
              </a:rPr>
              <a:t>benefits individuals and their families!</a:t>
            </a:r>
          </a:p>
        </p:txBody>
      </p:sp>
      <p:pic>
        <p:nvPicPr>
          <p:cNvPr id="5130" name="Picture 10" descr="C:\Users\mcheng\AppData\Local\Microsoft\Windows\Temporary Internet Files\Content.IE5\62CV13AQ\MPj04422140000[1].jpg"/>
          <p:cNvPicPr>
            <a:picLocks noChangeAspect="1" noChangeArrowheads="1"/>
          </p:cNvPicPr>
          <p:nvPr/>
        </p:nvPicPr>
        <p:blipFill>
          <a:blip r:embed="rId3" cstate="print"/>
          <a:srcRect/>
          <a:stretch>
            <a:fillRect/>
          </a:stretch>
        </p:blipFill>
        <p:spPr bwMode="auto">
          <a:xfrm>
            <a:off x="4343400" y="2551731"/>
            <a:ext cx="3527612" cy="22869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ssolv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000" dirty="0" smtClean="0">
                <a:solidFill>
                  <a:schemeClr val="accent4"/>
                </a:solidFill>
                <a:latin typeface="Trebuchet MS" pitchFamily="34" charset="0"/>
              </a:rPr>
              <a:t>The Education “Tipping Point”</a:t>
            </a:r>
          </a:p>
        </p:txBody>
      </p:sp>
      <p:sp>
        <p:nvSpPr>
          <p:cNvPr id="3" name="Content Placeholder 2"/>
          <p:cNvSpPr>
            <a:spLocks noGrp="1"/>
          </p:cNvSpPr>
          <p:nvPr>
            <p:ph idx="1"/>
          </p:nvPr>
        </p:nvSpPr>
        <p:spPr>
          <a:xfrm>
            <a:off x="457200" y="1600200"/>
            <a:ext cx="8305800" cy="4800600"/>
          </a:xfrm>
        </p:spPr>
        <p:txBody>
          <a:bodyPr/>
          <a:lstStyle/>
          <a:p>
            <a:pPr eaLnBrk="1" hangingPunct="1">
              <a:spcBef>
                <a:spcPct val="0"/>
              </a:spcBef>
              <a:buFont typeface="Arial" charset="0"/>
              <a:buNone/>
            </a:pPr>
            <a:r>
              <a:rPr lang="en-US" dirty="0" smtClean="0">
                <a:latin typeface="Trebuchet MS" pitchFamily="34" charset="0"/>
              </a:rPr>
              <a:t>Those who took one+ year of college credit</a:t>
            </a:r>
          </a:p>
          <a:p>
            <a:pPr eaLnBrk="1" hangingPunct="1">
              <a:spcBef>
                <a:spcPct val="0"/>
              </a:spcBef>
              <a:buFont typeface="Arial" charset="0"/>
              <a:buNone/>
            </a:pPr>
            <a:r>
              <a:rPr lang="en-US" dirty="0" smtClean="0">
                <a:latin typeface="Trebuchet MS" pitchFamily="34" charset="0"/>
              </a:rPr>
              <a:t>courses and got a credential earned more</a:t>
            </a:r>
          </a:p>
          <a:p>
            <a:pPr eaLnBrk="1" hangingPunct="1">
              <a:spcBef>
                <a:spcPct val="0"/>
              </a:spcBef>
              <a:buFont typeface="Arial" charset="0"/>
              <a:buNone/>
            </a:pPr>
            <a:r>
              <a:rPr lang="en-US" dirty="0" smtClean="0">
                <a:latin typeface="Trebuchet MS" pitchFamily="34" charset="0"/>
              </a:rPr>
              <a:t>than those with less than 10 college credits: </a:t>
            </a:r>
          </a:p>
          <a:p>
            <a:pPr eaLnBrk="1" hangingPunct="1">
              <a:buFont typeface="Arial" charset="0"/>
              <a:buNone/>
            </a:pPr>
            <a:endParaRPr lang="en-US" sz="1800" dirty="0" smtClean="0">
              <a:latin typeface="Trebuchet MS" pitchFamily="34" charset="0"/>
            </a:endParaRPr>
          </a:p>
          <a:p>
            <a:pPr eaLnBrk="1" hangingPunct="1"/>
            <a:r>
              <a:rPr lang="en-US" dirty="0" smtClean="0">
                <a:latin typeface="Trebuchet MS" pitchFamily="34" charset="0"/>
              </a:rPr>
              <a:t>If start in ESL: 				</a:t>
            </a:r>
            <a:r>
              <a:rPr lang="en-US" dirty="0" smtClean="0">
                <a:solidFill>
                  <a:schemeClr val="accent2"/>
                </a:solidFill>
                <a:latin typeface="Trebuchet MS" pitchFamily="34" charset="0"/>
              </a:rPr>
              <a:t>+$7,000 </a:t>
            </a:r>
          </a:p>
          <a:p>
            <a:pPr eaLnBrk="1" hangingPunct="1"/>
            <a:r>
              <a:rPr lang="en-US" dirty="0" smtClean="0">
                <a:latin typeface="Trebuchet MS" pitchFamily="34" charset="0"/>
              </a:rPr>
              <a:t>If start in Basic Skills/GED prep: 	</a:t>
            </a:r>
            <a:r>
              <a:rPr lang="en-US" dirty="0" smtClean="0">
                <a:solidFill>
                  <a:schemeClr val="accent2"/>
                </a:solidFill>
                <a:latin typeface="Trebuchet MS" pitchFamily="34" charset="0"/>
              </a:rPr>
              <a:t>+$8,500</a:t>
            </a:r>
          </a:p>
          <a:p>
            <a:pPr eaLnBrk="1" hangingPunct="1"/>
            <a:r>
              <a:rPr lang="en-US" dirty="0" smtClean="0">
                <a:latin typeface="Trebuchet MS" pitchFamily="34" charset="0"/>
              </a:rPr>
              <a:t>If start with a GED:</a:t>
            </a:r>
            <a:r>
              <a:rPr lang="en-US" dirty="0" smtClean="0">
                <a:solidFill>
                  <a:schemeClr val="accent2"/>
                </a:solidFill>
                <a:latin typeface="Trebuchet MS" pitchFamily="34" charset="0"/>
              </a:rPr>
              <a:t> 			+$2,700</a:t>
            </a:r>
          </a:p>
          <a:p>
            <a:pPr eaLnBrk="1" hangingPunct="1"/>
            <a:r>
              <a:rPr lang="en-US" dirty="0" smtClean="0">
                <a:latin typeface="Trebuchet MS" pitchFamily="34" charset="0"/>
              </a:rPr>
              <a:t>If start with HS diploma:		</a:t>
            </a:r>
            <a:r>
              <a:rPr lang="en-US" dirty="0" smtClean="0">
                <a:solidFill>
                  <a:schemeClr val="accent2"/>
                </a:solidFill>
                <a:latin typeface="Trebuchet MS" pitchFamily="34" charset="0"/>
              </a:rPr>
              <a:t>+$1,700</a:t>
            </a:r>
          </a:p>
        </p:txBody>
      </p:sp>
    </p:spTree>
  </p:cSld>
  <p:clrMapOvr>
    <a:masterClrMapping/>
  </p:clrMapOvr>
  <p:transition>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down)">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5"/>
          <p:cNvSpPr>
            <a:spLocks noGrp="1" noChangeArrowheads="1"/>
          </p:cNvSpPr>
          <p:nvPr>
            <p:ph type="title" idx="4294967295"/>
          </p:nvPr>
        </p:nvSpPr>
        <p:spPr>
          <a:xfrm>
            <a:off x="0" y="0"/>
            <a:ext cx="9144000" cy="838200"/>
          </a:xfrm>
          <a:solidFill>
            <a:srgbClr val="EBE7CD"/>
          </a:solidFill>
          <a:ln>
            <a:solidFill>
              <a:srgbClr val="EBE7CD"/>
            </a:solidFill>
          </a:ln>
        </p:spPr>
        <p:txBody>
          <a:bodyPr/>
          <a:lstStyle/>
          <a:p>
            <a:pPr eaLnBrk="1" hangingPunct="1"/>
            <a:r>
              <a:rPr lang="en-US" sz="4000" smtClean="0">
                <a:solidFill>
                  <a:srgbClr val="583F5F"/>
                </a:solidFill>
                <a:latin typeface="Trebuchet MS" pitchFamily="34" charset="0"/>
              </a:rPr>
              <a:t>Annual Earnings by Education Level</a:t>
            </a:r>
          </a:p>
        </p:txBody>
      </p:sp>
      <p:graphicFrame>
        <p:nvGraphicFramePr>
          <p:cNvPr id="1026" name="Chart 6"/>
          <p:cNvGraphicFramePr>
            <a:graphicFrameLocks/>
          </p:cNvGraphicFramePr>
          <p:nvPr/>
        </p:nvGraphicFramePr>
        <p:xfrm>
          <a:off x="0" y="1143000"/>
          <a:ext cx="9144000" cy="5334000"/>
        </p:xfrm>
        <a:graphic>
          <a:graphicData uri="http://schemas.openxmlformats.org/presentationml/2006/ole">
            <p:oleObj spid="_x0000_s1026" name="Chart" r:id="rId4" imgW="9144168" imgH="4876911" progId="Excel.Sheet.8">
              <p:embed/>
            </p:oleObj>
          </a:graphicData>
        </a:graphic>
      </p:graphicFrame>
      <p:sp>
        <p:nvSpPr>
          <p:cNvPr id="8" name="TextBox 7"/>
          <p:cNvSpPr txBox="1"/>
          <p:nvPr/>
        </p:nvSpPr>
        <p:spPr>
          <a:xfrm>
            <a:off x="1828800" y="6604000"/>
            <a:ext cx="4800600" cy="254000"/>
          </a:xfrm>
          <a:prstGeom prst="rect">
            <a:avLst/>
          </a:prstGeom>
          <a:noFill/>
        </p:spPr>
        <p:txBody>
          <a:bodyPr>
            <a:spAutoFit/>
          </a:bodyPr>
          <a:lstStyle/>
          <a:p>
            <a:pPr algn="ctr" fontAlgn="auto">
              <a:spcBef>
                <a:spcPts val="0"/>
              </a:spcBef>
              <a:spcAft>
                <a:spcPts val="0"/>
              </a:spcAft>
              <a:defRPr/>
            </a:pPr>
            <a:r>
              <a:rPr lang="en-US" sz="1050" i="1" dirty="0">
                <a:latin typeface="+mn-lt"/>
                <a:cs typeface="+mn-cs"/>
              </a:rPr>
              <a:t>American Community Survey, 2006.</a:t>
            </a:r>
          </a:p>
        </p:txBody>
      </p:sp>
      <p:pic>
        <p:nvPicPr>
          <p:cNvPr id="1029" name="Picture 2" descr="C:\Program Files\Microsoft Office\MEDIA\CAGCAT10\j0217698.wmf"/>
          <p:cNvPicPr>
            <a:picLocks noChangeAspect="1" noChangeArrowheads="1"/>
          </p:cNvPicPr>
          <p:nvPr/>
        </p:nvPicPr>
        <p:blipFill>
          <a:blip r:embed="rId5"/>
          <a:srcRect/>
          <a:stretch>
            <a:fillRect/>
          </a:stretch>
        </p:blipFill>
        <p:spPr bwMode="auto">
          <a:xfrm>
            <a:off x="7543800" y="3200400"/>
            <a:ext cx="914400" cy="885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rtlCol="0">
            <a:noAutofit/>
          </a:bodyPr>
          <a:lstStyle/>
          <a:p>
            <a:pPr eaLnBrk="1" fontAlgn="auto" hangingPunct="1">
              <a:spcAft>
                <a:spcPts val="0"/>
              </a:spcAft>
              <a:defRPr/>
            </a:pPr>
            <a:r>
              <a:rPr lang="en-US" sz="4000" dirty="0" smtClean="0">
                <a:solidFill>
                  <a:schemeClr val="accent4"/>
                </a:solidFill>
                <a:latin typeface="Trebuchet MS" pitchFamily="34" charset="0"/>
              </a:rPr>
              <a:t>Getting In: Steps to College</a:t>
            </a:r>
            <a:endParaRPr lang="en-US" sz="4000" dirty="0" smtClean="0">
              <a:latin typeface="Trebuchet MS" pitchFamily="34" charset="0"/>
            </a:endParaRPr>
          </a:p>
        </p:txBody>
      </p:sp>
      <p:sp>
        <p:nvSpPr>
          <p:cNvPr id="3" name="Content Placeholder 2"/>
          <p:cNvSpPr>
            <a:spLocks noGrp="1"/>
          </p:cNvSpPr>
          <p:nvPr>
            <p:ph idx="1"/>
          </p:nvPr>
        </p:nvSpPr>
        <p:spPr>
          <a:xfrm>
            <a:off x="457200" y="1828800"/>
            <a:ext cx="8229600" cy="4449763"/>
          </a:xfrm>
        </p:spPr>
        <p:txBody>
          <a:bodyPr/>
          <a:lstStyle/>
          <a:p>
            <a:pPr eaLnBrk="1" hangingPunct="1"/>
            <a:r>
              <a:rPr lang="en-US" dirty="0" smtClean="0">
                <a:solidFill>
                  <a:schemeClr val="accent2"/>
                </a:solidFill>
                <a:latin typeface="Trebuchet MS" pitchFamily="34" charset="0"/>
              </a:rPr>
              <a:t>Research </a:t>
            </a:r>
            <a:r>
              <a:rPr lang="en-US" dirty="0" smtClean="0">
                <a:latin typeface="Trebuchet MS" pitchFamily="34" charset="0"/>
              </a:rPr>
              <a:t>schools: programs, incl. transfer</a:t>
            </a:r>
            <a:endParaRPr lang="en-US" dirty="0" smtClean="0">
              <a:solidFill>
                <a:schemeClr val="accent2"/>
              </a:solidFill>
              <a:latin typeface="Trebuchet MS" pitchFamily="34" charset="0"/>
            </a:endParaRPr>
          </a:p>
          <a:p>
            <a:pPr eaLnBrk="1" hangingPunct="1"/>
            <a:r>
              <a:rPr lang="en-US" dirty="0" smtClean="0">
                <a:solidFill>
                  <a:schemeClr val="accent2"/>
                </a:solidFill>
                <a:latin typeface="Trebuchet MS" pitchFamily="34" charset="0"/>
              </a:rPr>
              <a:t>Apply </a:t>
            </a:r>
            <a:r>
              <a:rPr lang="en-US" dirty="0" smtClean="0">
                <a:latin typeface="Trebuchet MS" pitchFamily="34" charset="0"/>
              </a:rPr>
              <a:t>for financial aid: Complete FAFSA (Free Application for Federal Student Aid)</a:t>
            </a:r>
            <a:endParaRPr lang="en-US" dirty="0" smtClean="0">
              <a:solidFill>
                <a:schemeClr val="accent2"/>
              </a:solidFill>
              <a:latin typeface="Trebuchet MS" pitchFamily="34" charset="0"/>
            </a:endParaRPr>
          </a:p>
          <a:p>
            <a:pPr eaLnBrk="1" hangingPunct="1"/>
            <a:r>
              <a:rPr lang="en-US" dirty="0" smtClean="0">
                <a:solidFill>
                  <a:schemeClr val="accent2"/>
                </a:solidFill>
                <a:latin typeface="Trebuchet MS" pitchFamily="34" charset="0"/>
              </a:rPr>
              <a:t>Apply </a:t>
            </a:r>
            <a:r>
              <a:rPr lang="en-US" dirty="0" smtClean="0">
                <a:latin typeface="Trebuchet MS" pitchFamily="34" charset="0"/>
              </a:rPr>
              <a:t>for admission (college + program): online, in-person</a:t>
            </a:r>
            <a:endParaRPr lang="en-US" dirty="0" smtClean="0">
              <a:solidFill>
                <a:schemeClr val="accent2"/>
              </a:solidFill>
              <a:latin typeface="Trebuchet MS" pitchFamily="34" charset="0"/>
            </a:endParaRPr>
          </a:p>
          <a:p>
            <a:pPr eaLnBrk="1" hangingPunct="1"/>
            <a:r>
              <a:rPr lang="en-US" dirty="0" smtClean="0">
                <a:solidFill>
                  <a:schemeClr val="accent2"/>
                </a:solidFill>
                <a:latin typeface="Trebuchet MS" pitchFamily="34" charset="0"/>
              </a:rPr>
              <a:t>Take Placement Test</a:t>
            </a:r>
            <a:r>
              <a:rPr lang="en-US" dirty="0" smtClean="0">
                <a:latin typeface="Trebuchet MS" pitchFamily="34" charset="0"/>
              </a:rPr>
              <a:t>: COMPASS/CASAS</a:t>
            </a:r>
          </a:p>
          <a:p>
            <a:pPr eaLnBrk="1" hangingPunct="1"/>
            <a:r>
              <a:rPr lang="en-US" dirty="0" smtClean="0">
                <a:solidFill>
                  <a:schemeClr val="accent2"/>
                </a:solidFill>
                <a:latin typeface="Trebuchet MS" pitchFamily="34" charset="0"/>
              </a:rPr>
              <a:t>Submit </a:t>
            </a:r>
            <a:r>
              <a:rPr lang="en-US" dirty="0" smtClean="0">
                <a:latin typeface="Trebuchet MS" pitchFamily="34" charset="0"/>
              </a:rPr>
              <a:t>any previous college </a:t>
            </a:r>
            <a:r>
              <a:rPr lang="en-US" dirty="0" smtClean="0">
                <a:latin typeface="Trebuchet MS" pitchFamily="34" charset="0"/>
              </a:rPr>
              <a:t>transcripts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rtlCol="0">
            <a:noAutofit/>
          </a:bodyPr>
          <a:lstStyle/>
          <a:p>
            <a:pPr eaLnBrk="1" fontAlgn="auto" hangingPunct="1">
              <a:spcAft>
                <a:spcPts val="0"/>
              </a:spcAft>
              <a:defRPr/>
            </a:pPr>
            <a:r>
              <a:rPr lang="en-US" sz="4000" dirty="0" smtClean="0">
                <a:solidFill>
                  <a:schemeClr val="accent4"/>
                </a:solidFill>
                <a:latin typeface="Trebuchet MS" pitchFamily="34" charset="0"/>
              </a:rPr>
              <a:t>Getting In: Steps to College (Pt 2)</a:t>
            </a:r>
            <a:endParaRPr lang="en-US" sz="4000" dirty="0" smtClean="0">
              <a:latin typeface="Trebuchet MS" pitchFamily="34" charset="0"/>
            </a:endParaRPr>
          </a:p>
        </p:txBody>
      </p:sp>
      <p:sp>
        <p:nvSpPr>
          <p:cNvPr id="3" name="Content Placeholder 2"/>
          <p:cNvSpPr>
            <a:spLocks noGrp="1"/>
          </p:cNvSpPr>
          <p:nvPr>
            <p:ph idx="1"/>
          </p:nvPr>
        </p:nvSpPr>
        <p:spPr>
          <a:xfrm>
            <a:off x="381000" y="1981200"/>
            <a:ext cx="8458200" cy="4191000"/>
          </a:xfrm>
        </p:spPr>
        <p:txBody>
          <a:bodyPr/>
          <a:lstStyle/>
          <a:p>
            <a:pPr eaLnBrk="1" hangingPunct="1"/>
            <a:r>
              <a:rPr lang="en-US" smtClean="0">
                <a:solidFill>
                  <a:schemeClr val="accent2"/>
                </a:solidFill>
                <a:latin typeface="Trebuchet MS" pitchFamily="34" charset="0"/>
              </a:rPr>
              <a:t>Schedule/Attend </a:t>
            </a:r>
            <a:r>
              <a:rPr lang="en-US" smtClean="0">
                <a:latin typeface="Trebuchet MS" pitchFamily="34" charset="0"/>
              </a:rPr>
              <a:t>New Student or Program Orientation </a:t>
            </a:r>
          </a:p>
          <a:p>
            <a:pPr eaLnBrk="1" hangingPunct="1"/>
            <a:r>
              <a:rPr lang="en-US" smtClean="0">
                <a:solidFill>
                  <a:schemeClr val="accent2"/>
                </a:solidFill>
                <a:latin typeface="Trebuchet MS" pitchFamily="34" charset="0"/>
              </a:rPr>
              <a:t>Schedule </a:t>
            </a:r>
            <a:r>
              <a:rPr lang="en-US" smtClean="0">
                <a:latin typeface="Trebuchet MS" pitchFamily="34" charset="0"/>
              </a:rPr>
              <a:t>advising appointment</a:t>
            </a:r>
          </a:p>
          <a:p>
            <a:pPr eaLnBrk="1" hangingPunct="1"/>
            <a:r>
              <a:rPr lang="en-US" smtClean="0">
                <a:solidFill>
                  <a:schemeClr val="accent2"/>
                </a:solidFill>
                <a:latin typeface="Trebuchet MS" pitchFamily="34" charset="0"/>
              </a:rPr>
              <a:t>Register </a:t>
            </a:r>
            <a:r>
              <a:rPr lang="en-US" smtClean="0">
                <a:latin typeface="Trebuchet MS" pitchFamily="34" charset="0"/>
              </a:rPr>
              <a:t>for classes: get copy of schedule</a:t>
            </a:r>
          </a:p>
          <a:p>
            <a:pPr eaLnBrk="1" hangingPunct="1"/>
            <a:r>
              <a:rPr lang="en-US" smtClean="0">
                <a:solidFill>
                  <a:schemeClr val="accent2"/>
                </a:solidFill>
                <a:latin typeface="Trebuchet MS" pitchFamily="34" charset="0"/>
              </a:rPr>
              <a:t>Pay </a:t>
            </a:r>
            <a:r>
              <a:rPr lang="en-US" smtClean="0">
                <a:latin typeface="Trebuchet MS" pitchFamily="34" charset="0"/>
              </a:rPr>
              <a:t>tuition: can be dropped for not paying!</a:t>
            </a:r>
          </a:p>
          <a:p>
            <a:pPr eaLnBrk="1" hangingPunct="1"/>
            <a:r>
              <a:rPr lang="en-US" smtClean="0">
                <a:solidFill>
                  <a:schemeClr val="accent2"/>
                </a:solidFill>
                <a:latin typeface="Trebuchet MS" pitchFamily="34" charset="0"/>
              </a:rPr>
              <a:t>Buy </a:t>
            </a:r>
            <a:r>
              <a:rPr lang="en-US" smtClean="0">
                <a:latin typeface="Trebuchet MS" pitchFamily="34" charset="0"/>
              </a:rPr>
              <a:t>books, ID, permit/bus pass, supplies</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000" dirty="0" smtClean="0">
                <a:solidFill>
                  <a:schemeClr val="accent4"/>
                </a:solidFill>
                <a:latin typeface="Trebuchet MS" pitchFamily="34" charset="0"/>
              </a:rPr>
              <a:t>Financial Aid Basics</a:t>
            </a:r>
            <a:endParaRPr lang="en-US" sz="4000" dirty="0" smtClean="0">
              <a:latin typeface="Trebuchet MS" pitchFamily="34" charset="0"/>
            </a:endParaRPr>
          </a:p>
        </p:txBody>
      </p:sp>
      <p:sp>
        <p:nvSpPr>
          <p:cNvPr id="3" name="Content Placeholder 2"/>
          <p:cNvSpPr>
            <a:spLocks noGrp="1"/>
          </p:cNvSpPr>
          <p:nvPr>
            <p:ph idx="1"/>
          </p:nvPr>
        </p:nvSpPr>
        <p:spPr>
          <a:xfrm>
            <a:off x="457200" y="1600200"/>
            <a:ext cx="8153400" cy="4525963"/>
          </a:xfrm>
        </p:spPr>
        <p:txBody>
          <a:bodyPr rtlCol="0">
            <a:normAutofit fontScale="92500"/>
          </a:bodyPr>
          <a:lstStyle/>
          <a:p>
            <a:pPr eaLnBrk="1" fontAlgn="auto" hangingPunct="1">
              <a:spcAft>
                <a:spcPts val="0"/>
              </a:spcAft>
              <a:buFont typeface="Arial" pitchFamily="34" charset="0"/>
              <a:buNone/>
              <a:defRPr/>
            </a:pPr>
            <a:r>
              <a:rPr lang="en-US" dirty="0" smtClean="0">
                <a:solidFill>
                  <a:schemeClr val="accent2"/>
                </a:solidFill>
                <a:latin typeface="Trebuchet MS" pitchFamily="34" charset="0"/>
              </a:rPr>
              <a:t>FAFSA: General Guidelines</a:t>
            </a:r>
          </a:p>
          <a:p>
            <a:pPr eaLnBrk="1" fontAlgn="auto" hangingPunct="1">
              <a:spcAft>
                <a:spcPts val="0"/>
              </a:spcAft>
              <a:buFont typeface="Arial" pitchFamily="34" charset="0"/>
              <a:buNone/>
              <a:defRPr/>
            </a:pPr>
            <a:endParaRPr lang="en-US" sz="2200" dirty="0" smtClean="0">
              <a:solidFill>
                <a:schemeClr val="accent2"/>
              </a:solidFill>
              <a:latin typeface="Trebuchet MS" pitchFamily="34" charset="0"/>
            </a:endParaRPr>
          </a:p>
          <a:p>
            <a:pPr eaLnBrk="1" fontAlgn="auto" hangingPunct="1">
              <a:spcAft>
                <a:spcPts val="0"/>
              </a:spcAft>
              <a:buFont typeface="Arial" pitchFamily="34" charset="0"/>
              <a:buChar char="•"/>
              <a:defRPr/>
            </a:pPr>
            <a:r>
              <a:rPr lang="en-US" dirty="0" smtClean="0">
                <a:latin typeface="Trebuchet MS" pitchFamily="34" charset="0"/>
              </a:rPr>
              <a:t>Main application for ALL federal funding</a:t>
            </a:r>
          </a:p>
          <a:p>
            <a:pPr eaLnBrk="1" fontAlgn="auto" hangingPunct="1">
              <a:spcAft>
                <a:spcPts val="0"/>
              </a:spcAft>
              <a:buFont typeface="Arial" pitchFamily="34" charset="0"/>
              <a:buChar char="•"/>
              <a:defRPr/>
            </a:pPr>
            <a:r>
              <a:rPr lang="en-US" dirty="0" smtClean="0">
                <a:latin typeface="Trebuchet MS" pitchFamily="34" charset="0"/>
              </a:rPr>
              <a:t>Grants, loans, work study, based on FAFSA!</a:t>
            </a:r>
          </a:p>
          <a:p>
            <a:pPr eaLnBrk="1" fontAlgn="auto" hangingPunct="1">
              <a:spcAft>
                <a:spcPts val="0"/>
              </a:spcAft>
              <a:buFont typeface="Arial" pitchFamily="34" charset="0"/>
              <a:buChar char="•"/>
              <a:defRPr/>
            </a:pPr>
            <a:r>
              <a:rPr lang="en-US" dirty="0" smtClean="0">
                <a:latin typeface="Trebuchet MS" pitchFamily="34" charset="0"/>
              </a:rPr>
              <a:t>Apply ASAP after Jan </a:t>
            </a:r>
            <a:r>
              <a:rPr lang="en-US" dirty="0" smtClean="0">
                <a:latin typeface="Trebuchet MS" pitchFamily="34" charset="0"/>
              </a:rPr>
              <a:t>1 (&amp; after tax return)</a:t>
            </a:r>
            <a:endParaRPr lang="en-US" dirty="0" smtClean="0">
              <a:latin typeface="Trebuchet MS" pitchFamily="34" charset="0"/>
            </a:endParaRPr>
          </a:p>
          <a:p>
            <a:pPr eaLnBrk="1" fontAlgn="auto" hangingPunct="1">
              <a:spcAft>
                <a:spcPts val="0"/>
              </a:spcAft>
              <a:buFont typeface="Arial" pitchFamily="34" charset="0"/>
              <a:buChar char="•"/>
              <a:defRPr/>
            </a:pPr>
            <a:r>
              <a:rPr lang="en-US" dirty="0" smtClean="0">
                <a:latin typeface="Trebuchet MS" pitchFamily="34" charset="0"/>
              </a:rPr>
              <a:t>Check priority deadlines at your school!</a:t>
            </a:r>
          </a:p>
          <a:p>
            <a:pPr eaLnBrk="1" fontAlgn="auto" hangingPunct="1">
              <a:spcAft>
                <a:spcPts val="0"/>
              </a:spcAft>
              <a:buFont typeface="Arial" pitchFamily="34" charset="0"/>
              <a:buChar char="•"/>
              <a:defRPr/>
            </a:pPr>
            <a:r>
              <a:rPr lang="en-US" dirty="0" smtClean="0">
                <a:latin typeface="Trebuchet MS" pitchFamily="34" charset="0"/>
              </a:rPr>
              <a:t>Read all email/mail about financial aid!</a:t>
            </a:r>
          </a:p>
          <a:p>
            <a:pPr eaLnBrk="1" fontAlgn="auto" hangingPunct="1">
              <a:spcAft>
                <a:spcPts val="0"/>
              </a:spcAft>
              <a:buFont typeface="Arial" pitchFamily="34" charset="0"/>
              <a:buChar char="•"/>
              <a:defRPr/>
            </a:pPr>
            <a:r>
              <a:rPr lang="en-US" dirty="0" smtClean="0">
                <a:latin typeface="Trebuchet MS" pitchFamily="34" charset="0"/>
              </a:rPr>
              <a:t>Print &amp; make copies of everything</a:t>
            </a:r>
            <a:endParaRPr lang="en-US" dirty="0" smtClean="0"/>
          </a:p>
        </p:txBody>
      </p:sp>
      <p:pic>
        <p:nvPicPr>
          <p:cNvPr id="9220" name="Picture 4" descr="C:\Users\mcheng\AppData\Local\Microsoft\Windows\Temporary Internet Files\Content.IE5\62CV13AQ\MCBS01288_0000[1].wmf"/>
          <p:cNvPicPr>
            <a:picLocks noChangeAspect="1" noChangeArrowheads="1"/>
          </p:cNvPicPr>
          <p:nvPr/>
        </p:nvPicPr>
        <p:blipFill>
          <a:blip r:embed="rId3"/>
          <a:srcRect/>
          <a:stretch>
            <a:fillRect/>
          </a:stretch>
        </p:blipFill>
        <p:spPr bwMode="auto">
          <a:xfrm>
            <a:off x="5867400" y="1143000"/>
            <a:ext cx="1600200" cy="14928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edg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edg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edg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edg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latin typeface="Forte" pitchFamily="66" charset="0"/>
              </a:rPr>
              <a:t>Financial Aid Websites</a:t>
            </a:r>
            <a:br>
              <a:rPr lang="en-US" dirty="0" smtClean="0">
                <a:solidFill>
                  <a:schemeClr val="accent4"/>
                </a:solidFill>
                <a:latin typeface="Forte" pitchFamily="66" charset="0"/>
              </a:rPr>
            </a:br>
            <a:r>
              <a:rPr lang="en-US" sz="1800" dirty="0" smtClean="0">
                <a:solidFill>
                  <a:schemeClr val="accent4"/>
                </a:solidFill>
                <a:latin typeface="Forte" pitchFamily="66" charset="0"/>
              </a:rPr>
              <a:t>*see web resource handout*</a:t>
            </a:r>
            <a:endParaRPr lang="en-US" dirty="0"/>
          </a:p>
        </p:txBody>
      </p:sp>
      <p:sp>
        <p:nvSpPr>
          <p:cNvPr id="3" name="Content Placeholder 2"/>
          <p:cNvSpPr>
            <a:spLocks noGrp="1"/>
          </p:cNvSpPr>
          <p:nvPr>
            <p:ph idx="1"/>
          </p:nvPr>
        </p:nvSpPr>
        <p:spPr/>
        <p:txBody>
          <a:bodyPr/>
          <a:lstStyle/>
          <a:p>
            <a:pPr>
              <a:buNone/>
            </a:pPr>
            <a:r>
              <a:rPr lang="en-US" sz="3000" dirty="0" smtClean="0">
                <a:latin typeface="Trebuchet MS" pitchFamily="34" charset="0"/>
                <a:hlinkClick r:id="rId2"/>
              </a:rPr>
              <a:t>http://pin.ed.gov</a:t>
            </a:r>
            <a:r>
              <a:rPr lang="en-US" sz="3000" dirty="0" smtClean="0">
                <a:latin typeface="Trebuchet MS" pitchFamily="34" charset="0"/>
              </a:rPr>
              <a:t> (FAFSA e-signature)</a:t>
            </a:r>
          </a:p>
          <a:p>
            <a:pPr>
              <a:buNone/>
            </a:pPr>
            <a:endParaRPr lang="en-US" sz="1400" dirty="0" smtClean="0">
              <a:latin typeface="Trebuchet MS" pitchFamily="34" charset="0"/>
            </a:endParaRPr>
          </a:p>
          <a:p>
            <a:pPr>
              <a:buNone/>
            </a:pPr>
            <a:r>
              <a:rPr lang="en-US" sz="3000" dirty="0" smtClean="0">
                <a:latin typeface="Trebuchet MS" pitchFamily="34" charset="0"/>
                <a:hlinkClick r:id="rId3"/>
              </a:rPr>
              <a:t>http://www.fafsa.ed.gov</a:t>
            </a:r>
            <a:r>
              <a:rPr lang="en-US" sz="3000" dirty="0" smtClean="0">
                <a:latin typeface="Trebuchet MS" pitchFamily="34" charset="0"/>
              </a:rPr>
              <a:t> (FAFSA online)</a:t>
            </a:r>
          </a:p>
          <a:p>
            <a:pPr>
              <a:buNone/>
            </a:pPr>
            <a:endParaRPr lang="en-US" sz="1400" dirty="0" smtClean="0">
              <a:latin typeface="Trebuchet MS" pitchFamily="34" charset="0"/>
              <a:hlinkClick r:id="rId4"/>
            </a:endParaRPr>
          </a:p>
          <a:p>
            <a:pPr>
              <a:buNone/>
            </a:pPr>
            <a:r>
              <a:rPr lang="en-US" sz="3000" dirty="0" smtClean="0">
                <a:latin typeface="Trebuchet MS" pitchFamily="34" charset="0"/>
                <a:hlinkClick r:id="rId4"/>
              </a:rPr>
              <a:t>http://www.fafsa4caster.ed.gov</a:t>
            </a:r>
            <a:r>
              <a:rPr lang="en-US" sz="3000" dirty="0" smtClean="0">
                <a:latin typeface="Trebuchet MS" pitchFamily="34" charset="0"/>
              </a:rPr>
              <a:t> (FAFSA4caster—financial aid estimator &amp; next steps; info transfers to actual FAFSA)</a:t>
            </a:r>
          </a:p>
          <a:p>
            <a:pPr>
              <a:buNone/>
            </a:pPr>
            <a:endParaRPr lang="en-US" sz="1400" dirty="0" smtClean="0">
              <a:latin typeface="Trebuchet MS" pitchFamily="34" charset="0"/>
            </a:endParaRPr>
          </a:p>
          <a:p>
            <a:pPr>
              <a:buNone/>
            </a:pPr>
            <a:r>
              <a:rPr lang="en-US" sz="3000" dirty="0" smtClean="0">
                <a:latin typeface="Trebuchet MS" pitchFamily="34" charset="0"/>
                <a:hlinkClick r:id="rId5"/>
              </a:rPr>
              <a:t>http://www.federalstudentaid.ed.gov</a:t>
            </a:r>
            <a:r>
              <a:rPr lang="en-US" sz="3000" dirty="0" smtClean="0">
                <a:latin typeface="Trebuchet MS" pitchFamily="34" charset="0"/>
              </a:rPr>
              <a:t> (financial aid info &amp; help)</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Community College 101 Class</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a:buNone/>
            </a:pPr>
            <a:r>
              <a:rPr lang="en-US" dirty="0" smtClean="0">
                <a:solidFill>
                  <a:srgbClr val="FF0000"/>
                </a:solidFill>
                <a:latin typeface="Trebuchet MS" pitchFamily="34" charset="0"/>
              </a:rPr>
              <a:t>Take Community College 101!</a:t>
            </a:r>
          </a:p>
          <a:p>
            <a:r>
              <a:rPr lang="en-US" dirty="0" smtClean="0">
                <a:latin typeface="Trebuchet MS" pitchFamily="34" charset="0"/>
              </a:rPr>
              <a:t>Next class: 6/07 – 7/13, Mon-Wed, 2:30-4PM @ Seattle Goodwill</a:t>
            </a:r>
          </a:p>
          <a:p>
            <a:r>
              <a:rPr lang="en-US" dirty="0" smtClean="0">
                <a:latin typeface="Trebuchet MS" pitchFamily="34" charset="0"/>
              </a:rPr>
              <a:t>Also a class at Renton </a:t>
            </a:r>
            <a:r>
              <a:rPr lang="en-US" dirty="0" err="1" smtClean="0">
                <a:latin typeface="Trebuchet MS" pitchFamily="34" charset="0"/>
              </a:rPr>
              <a:t>WorkSource</a:t>
            </a:r>
            <a:r>
              <a:rPr lang="en-US" dirty="0" smtClean="0">
                <a:latin typeface="Trebuchet MS" pitchFamily="34" charset="0"/>
              </a:rPr>
              <a:t> from 6/15 – </a:t>
            </a:r>
            <a:r>
              <a:rPr lang="en-US" dirty="0" smtClean="0">
                <a:latin typeface="Trebuchet MS" pitchFamily="34" charset="0"/>
              </a:rPr>
              <a:t>7/20, Tues-</a:t>
            </a:r>
            <a:r>
              <a:rPr lang="en-US" dirty="0" err="1" smtClean="0">
                <a:latin typeface="Trebuchet MS" pitchFamily="34" charset="0"/>
              </a:rPr>
              <a:t>Thur</a:t>
            </a:r>
            <a:r>
              <a:rPr lang="en-US" dirty="0" smtClean="0">
                <a:latin typeface="Trebuchet MS" pitchFamily="34" charset="0"/>
              </a:rPr>
              <a:t>, 10-11:30AM</a:t>
            </a:r>
            <a:endParaRPr lang="en-US" dirty="0" smtClean="0">
              <a:latin typeface="Trebuchet MS" pitchFamily="34" charset="0"/>
            </a:endParaRPr>
          </a:p>
          <a:p>
            <a:r>
              <a:rPr lang="en-US" dirty="0" smtClean="0">
                <a:latin typeface="Trebuchet MS" pitchFamily="34" charset="0"/>
              </a:rPr>
              <a:t>Write your name, phone # and/or email on sign-up sheet if interested!</a:t>
            </a:r>
            <a:endParaRPr lang="en-US" dirty="0">
              <a:latin typeface="Trebuchet MS"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1477962"/>
          </a:xfrm>
        </p:spPr>
        <p:txBody>
          <a:bodyPr/>
          <a:lstStyle/>
          <a:p>
            <a:pPr eaLnBrk="1" hangingPunct="1"/>
            <a:r>
              <a:rPr lang="en-US" sz="4000" dirty="0" smtClean="0">
                <a:solidFill>
                  <a:srgbClr val="7030A0"/>
                </a:solidFill>
                <a:latin typeface="Trebuchet MS" pitchFamily="34" charset="0"/>
              </a:rPr>
              <a:t>College Awareness Assessment: Question 1</a:t>
            </a:r>
          </a:p>
        </p:txBody>
      </p:sp>
      <p:sp>
        <p:nvSpPr>
          <p:cNvPr id="4099" name="Content Placeholder 2"/>
          <p:cNvSpPr>
            <a:spLocks noGrp="1"/>
          </p:cNvSpPr>
          <p:nvPr>
            <p:ph idx="1"/>
          </p:nvPr>
        </p:nvSpPr>
        <p:spPr>
          <a:xfrm>
            <a:off x="457200" y="1905000"/>
            <a:ext cx="8229600" cy="4221163"/>
          </a:xfrm>
        </p:spPr>
        <p:txBody>
          <a:bodyPr/>
          <a:lstStyle/>
          <a:p>
            <a:pPr eaLnBrk="1" hangingPunct="1">
              <a:buFont typeface="Arial" charset="0"/>
              <a:buNone/>
            </a:pPr>
            <a:r>
              <a:rPr lang="en-US" dirty="0" smtClean="0">
                <a:latin typeface="Trebuchet MS" pitchFamily="34" charset="0"/>
              </a:rPr>
              <a:t>An Associate’s Degree means studying full-time for 4 years</a:t>
            </a:r>
          </a:p>
          <a:p>
            <a:pPr eaLnBrk="1" hangingPunct="1">
              <a:buFont typeface="Arial" charset="0"/>
              <a:buNone/>
            </a:pPr>
            <a:endParaRPr lang="en-US" dirty="0" smtClean="0">
              <a:latin typeface="Trebuchet MS" pitchFamily="34" charset="0"/>
            </a:endParaRPr>
          </a:p>
          <a:p>
            <a:pPr eaLnBrk="1" hangingPunct="1">
              <a:buFont typeface="Arial" charset="0"/>
              <a:buNone/>
            </a:pPr>
            <a:r>
              <a:rPr lang="en-US" dirty="0" smtClean="0">
                <a:solidFill>
                  <a:srgbClr val="FF0000"/>
                </a:solidFill>
                <a:latin typeface="Trebuchet MS" pitchFamily="34" charset="0"/>
              </a:rPr>
              <a:t>A. True</a:t>
            </a:r>
          </a:p>
          <a:p>
            <a:pPr eaLnBrk="1" hangingPunct="1">
              <a:buFont typeface="Arial" charset="0"/>
              <a:buNone/>
            </a:pPr>
            <a:r>
              <a:rPr lang="en-US" dirty="0" smtClean="0">
                <a:solidFill>
                  <a:srgbClr val="FF0000"/>
                </a:solidFill>
                <a:latin typeface="Trebuchet MS" pitchFamily="34" charset="0"/>
              </a:rPr>
              <a:t>B. False</a:t>
            </a:r>
          </a:p>
          <a:p>
            <a:pPr eaLnBrk="1" hangingPunct="1">
              <a:buFont typeface="Arial" charset="0"/>
              <a:buNone/>
            </a:pPr>
            <a:r>
              <a:rPr lang="en-US" dirty="0" smtClean="0">
                <a:solidFill>
                  <a:srgbClr val="FF0000"/>
                </a:solidFill>
                <a:latin typeface="Trebuchet MS" pitchFamily="34" charset="0"/>
              </a:rPr>
              <a:t>C. Don’t Know/Unsure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latin typeface="Forte" pitchFamily="66" charset="0"/>
              </a:rPr>
              <a:t>Questions?</a:t>
            </a:r>
            <a:endParaRPr lang="en-US" dirty="0"/>
          </a:p>
        </p:txBody>
      </p:sp>
      <p:sp>
        <p:nvSpPr>
          <p:cNvPr id="3" name="Content Placeholder 2"/>
          <p:cNvSpPr>
            <a:spLocks noGrp="1"/>
          </p:cNvSpPr>
          <p:nvPr>
            <p:ph idx="1"/>
          </p:nvPr>
        </p:nvSpPr>
        <p:spPr/>
        <p:txBody>
          <a:bodyPr/>
          <a:lstStyle/>
          <a:p>
            <a:pPr>
              <a:buNone/>
            </a:pPr>
            <a:r>
              <a:rPr lang="en-US" dirty="0" smtClean="0">
                <a:solidFill>
                  <a:srgbClr val="C00000"/>
                </a:solidFill>
                <a:latin typeface="Trebuchet MS" pitchFamily="34" charset="0"/>
              </a:rPr>
              <a:t>Contact Me:</a:t>
            </a:r>
          </a:p>
          <a:p>
            <a:pPr algn="ctr">
              <a:buNone/>
            </a:pPr>
            <a:r>
              <a:rPr lang="en-US" dirty="0" smtClean="0">
                <a:latin typeface="Trebuchet MS" pitchFamily="34" charset="0"/>
              </a:rPr>
              <a:t>Monica Cheng</a:t>
            </a:r>
          </a:p>
          <a:p>
            <a:pPr algn="ctr">
              <a:buNone/>
            </a:pPr>
            <a:r>
              <a:rPr lang="en-US" dirty="0" smtClean="0">
                <a:latin typeface="Trebuchet MS" pitchFamily="34" charset="0"/>
              </a:rPr>
              <a:t>Career Pathways Navigator</a:t>
            </a:r>
          </a:p>
          <a:p>
            <a:pPr algn="ctr">
              <a:buNone/>
            </a:pPr>
            <a:r>
              <a:rPr lang="en-US" dirty="0" smtClean="0">
                <a:latin typeface="Trebuchet MS" pitchFamily="34" charset="0"/>
              </a:rPr>
              <a:t>Seattle Goodwill</a:t>
            </a:r>
            <a:endParaRPr lang="en-US" sz="3000" dirty="0" smtClean="0">
              <a:latin typeface="Trebuchet MS" pitchFamily="34" charset="0"/>
            </a:endParaRPr>
          </a:p>
          <a:p>
            <a:pPr algn="ctr">
              <a:buNone/>
            </a:pPr>
            <a:r>
              <a:rPr lang="en-US" sz="3000" dirty="0" smtClean="0">
                <a:latin typeface="Trebuchet MS" pitchFamily="34" charset="0"/>
              </a:rPr>
              <a:t>(206) 860-5783</a:t>
            </a:r>
          </a:p>
          <a:p>
            <a:pPr algn="ctr">
              <a:buNone/>
            </a:pPr>
            <a:r>
              <a:rPr lang="en-US" sz="3000" dirty="0" smtClean="0">
                <a:latin typeface="Trebuchet MS" pitchFamily="34" charset="0"/>
                <a:hlinkClick r:id="rId3"/>
              </a:rPr>
              <a:t>Monica.Cheng@seattlegoodwill.org</a:t>
            </a:r>
            <a:endParaRPr lang="en-US" sz="3000" dirty="0" smtClean="0">
              <a:latin typeface="Trebuchet MS" pitchFamily="34" charset="0"/>
            </a:endParaRPr>
          </a:p>
          <a:p>
            <a:pPr algn="ctr">
              <a:buNone/>
            </a:pPr>
            <a:endParaRPr lang="en-US" dirty="0">
              <a:latin typeface="Trebuchet MS" pitchFamily="34" charset="0"/>
            </a:endParaRPr>
          </a:p>
        </p:txBody>
      </p:sp>
    </p:spTree>
  </p:cSld>
  <p:clrMapOvr>
    <a:masterClrMapping/>
  </p:clrMapOvr>
  <p:transition>
    <p:sndAc>
      <p:stSnd>
        <p:snd r:embed="rId2" name="chimes.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Question 2</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lvl="0">
              <a:buNone/>
            </a:pPr>
            <a:r>
              <a:rPr lang="en-US" dirty="0" smtClean="0">
                <a:latin typeface="Trebuchet MS" pitchFamily="34" charset="0"/>
              </a:rPr>
              <a:t>Completing a college degree depends on how many years of college you have attended.</a:t>
            </a:r>
          </a:p>
          <a:p>
            <a:pPr lvl="0">
              <a:buNone/>
            </a:pPr>
            <a:endParaRPr lang="en-US" dirty="0" smtClean="0">
              <a:latin typeface="Trebuchet MS" pitchFamily="34" charset="0"/>
            </a:endParaRPr>
          </a:p>
          <a:p>
            <a:pPr eaLnBrk="1" hangingPunct="1">
              <a:buNone/>
            </a:pPr>
            <a:r>
              <a:rPr lang="en-US" dirty="0" smtClean="0">
                <a:solidFill>
                  <a:srgbClr val="FF0000"/>
                </a:solidFill>
                <a:latin typeface="Trebuchet MS" pitchFamily="34" charset="0"/>
              </a:rPr>
              <a:t>A. True</a:t>
            </a:r>
          </a:p>
          <a:p>
            <a:pPr eaLnBrk="1" hangingPunct="1">
              <a:buNone/>
            </a:pPr>
            <a:r>
              <a:rPr lang="en-US" dirty="0" smtClean="0">
                <a:solidFill>
                  <a:srgbClr val="FF0000"/>
                </a:solidFill>
                <a:latin typeface="Trebuchet MS" pitchFamily="34" charset="0"/>
              </a:rPr>
              <a:t>B. False</a:t>
            </a:r>
          </a:p>
          <a:p>
            <a:pPr eaLnBrk="1" hangingPunct="1">
              <a:buNone/>
            </a:pPr>
            <a:r>
              <a:rPr lang="en-US" dirty="0" smtClean="0">
                <a:solidFill>
                  <a:srgbClr val="FF0000"/>
                </a:solidFill>
                <a:latin typeface="Trebuchet MS" pitchFamily="34" charset="0"/>
              </a:rPr>
              <a:t>C. Don’t Know/Unsure </a:t>
            </a:r>
            <a:r>
              <a:rPr lang="en-US" dirty="0" smtClean="0">
                <a:latin typeface="Trebuchet MS" pitchFamily="34" charset="0"/>
              </a:rPr>
              <a:t>	</a:t>
            </a:r>
          </a:p>
          <a:p>
            <a:pPr lvl="0">
              <a:buNone/>
            </a:pPr>
            <a:r>
              <a:rPr lang="en-US" dirty="0" smtClean="0">
                <a:latin typeface="Trebuchet MS" pitchFamily="34" charset="0"/>
              </a:rPr>
              <a:t>		</a:t>
            </a:r>
            <a:endParaRPr lang="en-US" dirty="0">
              <a:latin typeface="Trebuchet M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Question 3</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a:buNone/>
            </a:pPr>
            <a:r>
              <a:rPr lang="en-US" dirty="0" smtClean="0">
                <a:latin typeface="Trebuchet MS" pitchFamily="34" charset="0"/>
              </a:rPr>
              <a:t>Applying for student financial aid is free.</a:t>
            </a:r>
          </a:p>
          <a:p>
            <a:pPr>
              <a:buNone/>
            </a:pPr>
            <a:endParaRPr lang="en-US" dirty="0" smtClean="0">
              <a:latin typeface="Trebuchet MS" pitchFamily="34" charset="0"/>
            </a:endParaRPr>
          </a:p>
          <a:p>
            <a:pPr eaLnBrk="1" hangingPunct="1">
              <a:buNone/>
            </a:pPr>
            <a:r>
              <a:rPr lang="en-US" dirty="0" smtClean="0">
                <a:solidFill>
                  <a:srgbClr val="FF0000"/>
                </a:solidFill>
                <a:latin typeface="Trebuchet MS" pitchFamily="34" charset="0"/>
              </a:rPr>
              <a:t>A. True</a:t>
            </a:r>
          </a:p>
          <a:p>
            <a:pPr eaLnBrk="1" hangingPunct="1">
              <a:buNone/>
            </a:pPr>
            <a:r>
              <a:rPr lang="en-US" dirty="0" smtClean="0">
                <a:solidFill>
                  <a:srgbClr val="FF0000"/>
                </a:solidFill>
                <a:latin typeface="Trebuchet MS" pitchFamily="34" charset="0"/>
              </a:rPr>
              <a:t>B. False</a:t>
            </a:r>
          </a:p>
          <a:p>
            <a:pPr eaLnBrk="1" hangingPunct="1">
              <a:buNone/>
            </a:pPr>
            <a:r>
              <a:rPr lang="en-US" dirty="0" smtClean="0">
                <a:solidFill>
                  <a:srgbClr val="FF0000"/>
                </a:solidFill>
                <a:latin typeface="Trebuchet MS" pitchFamily="34" charset="0"/>
              </a:rPr>
              <a:t>C. Don’t Know/Unsure</a:t>
            </a:r>
            <a:endParaRPr lang="en-US" dirty="0">
              <a:latin typeface="Trebuchet M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Question 4</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a:buNone/>
            </a:pPr>
            <a:r>
              <a:rPr lang="en-US" dirty="0" smtClean="0">
                <a:latin typeface="Trebuchet MS" pitchFamily="34" charset="0"/>
              </a:rPr>
              <a:t>Part-time students (less than 12 credits) are not eligible for financial aid.</a:t>
            </a:r>
          </a:p>
          <a:p>
            <a:pPr>
              <a:buNone/>
            </a:pPr>
            <a:endParaRPr lang="en-US" dirty="0" smtClean="0">
              <a:latin typeface="Trebuchet MS" pitchFamily="34" charset="0"/>
            </a:endParaRPr>
          </a:p>
          <a:p>
            <a:pPr eaLnBrk="1" hangingPunct="1">
              <a:buNone/>
            </a:pPr>
            <a:r>
              <a:rPr lang="en-US" dirty="0" smtClean="0">
                <a:solidFill>
                  <a:srgbClr val="FF0000"/>
                </a:solidFill>
                <a:latin typeface="Trebuchet MS" pitchFamily="34" charset="0"/>
              </a:rPr>
              <a:t>A. True</a:t>
            </a:r>
          </a:p>
          <a:p>
            <a:pPr eaLnBrk="1" hangingPunct="1">
              <a:buNone/>
            </a:pPr>
            <a:r>
              <a:rPr lang="en-US" dirty="0" smtClean="0">
                <a:solidFill>
                  <a:srgbClr val="FF0000"/>
                </a:solidFill>
                <a:latin typeface="Trebuchet MS" pitchFamily="34" charset="0"/>
              </a:rPr>
              <a:t>B. False</a:t>
            </a:r>
          </a:p>
          <a:p>
            <a:pPr eaLnBrk="1" hangingPunct="1">
              <a:buNone/>
            </a:pPr>
            <a:r>
              <a:rPr lang="en-US" dirty="0" smtClean="0">
                <a:solidFill>
                  <a:srgbClr val="FF0000"/>
                </a:solidFill>
                <a:latin typeface="Trebuchet MS" pitchFamily="34" charset="0"/>
              </a:rPr>
              <a:t>C. Don’t Know/Unsure</a:t>
            </a:r>
            <a:endParaRPr lang="en-US" dirty="0">
              <a:latin typeface="Trebuchet M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Question 5</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a:buNone/>
            </a:pPr>
            <a:r>
              <a:rPr lang="en-US" dirty="0" smtClean="0">
                <a:latin typeface="Trebuchet MS" pitchFamily="34" charset="0"/>
              </a:rPr>
              <a:t>Students with “C” grades are not eligible for grants and scholarships</a:t>
            </a:r>
          </a:p>
          <a:p>
            <a:pPr>
              <a:buNone/>
            </a:pPr>
            <a:endParaRPr lang="en-US" dirty="0" smtClean="0">
              <a:latin typeface="Trebuchet MS" pitchFamily="34" charset="0"/>
            </a:endParaRPr>
          </a:p>
          <a:p>
            <a:pPr eaLnBrk="1" hangingPunct="1">
              <a:buNone/>
            </a:pPr>
            <a:r>
              <a:rPr lang="en-US" dirty="0" smtClean="0">
                <a:solidFill>
                  <a:srgbClr val="FF0000"/>
                </a:solidFill>
                <a:latin typeface="Trebuchet MS" pitchFamily="34" charset="0"/>
              </a:rPr>
              <a:t>A. True</a:t>
            </a:r>
          </a:p>
          <a:p>
            <a:pPr eaLnBrk="1" hangingPunct="1">
              <a:buNone/>
            </a:pPr>
            <a:r>
              <a:rPr lang="en-US" dirty="0" smtClean="0">
                <a:solidFill>
                  <a:srgbClr val="FF0000"/>
                </a:solidFill>
                <a:latin typeface="Trebuchet MS" pitchFamily="34" charset="0"/>
              </a:rPr>
              <a:t>B. False</a:t>
            </a:r>
          </a:p>
          <a:p>
            <a:pPr eaLnBrk="1" hangingPunct="1">
              <a:buNone/>
            </a:pPr>
            <a:r>
              <a:rPr lang="en-US" dirty="0" smtClean="0">
                <a:solidFill>
                  <a:srgbClr val="FF0000"/>
                </a:solidFill>
                <a:latin typeface="Trebuchet MS" pitchFamily="34" charset="0"/>
              </a:rPr>
              <a:t>C. Don’t Know/Unsure</a:t>
            </a:r>
            <a:endParaRPr lang="en-US" dirty="0">
              <a:latin typeface="Trebuchet M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Question 6</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a:buNone/>
            </a:pPr>
            <a:r>
              <a:rPr lang="en-US" dirty="0" smtClean="0">
                <a:latin typeface="Trebuchet MS" pitchFamily="34" charset="0"/>
              </a:rPr>
              <a:t>It is okay to take just 1 or 2 community college classes at a time so I can work while going to school.</a:t>
            </a:r>
          </a:p>
          <a:p>
            <a:pPr>
              <a:buNone/>
            </a:pPr>
            <a:endParaRPr lang="en-US" dirty="0" smtClean="0">
              <a:latin typeface="Trebuchet MS" pitchFamily="34" charset="0"/>
            </a:endParaRPr>
          </a:p>
          <a:p>
            <a:pPr eaLnBrk="1" hangingPunct="1">
              <a:buNone/>
            </a:pPr>
            <a:r>
              <a:rPr lang="en-US" dirty="0" smtClean="0">
                <a:solidFill>
                  <a:srgbClr val="FF0000"/>
                </a:solidFill>
                <a:latin typeface="Trebuchet MS" pitchFamily="34" charset="0"/>
              </a:rPr>
              <a:t>A. True</a:t>
            </a:r>
          </a:p>
          <a:p>
            <a:pPr eaLnBrk="1" hangingPunct="1">
              <a:buNone/>
            </a:pPr>
            <a:r>
              <a:rPr lang="en-US" dirty="0" smtClean="0">
                <a:solidFill>
                  <a:srgbClr val="FF0000"/>
                </a:solidFill>
                <a:latin typeface="Trebuchet MS" pitchFamily="34" charset="0"/>
              </a:rPr>
              <a:t>B. False</a:t>
            </a:r>
          </a:p>
          <a:p>
            <a:pPr eaLnBrk="1" hangingPunct="1">
              <a:buNone/>
            </a:pPr>
            <a:r>
              <a:rPr lang="en-US" dirty="0" smtClean="0">
                <a:solidFill>
                  <a:srgbClr val="FF0000"/>
                </a:solidFill>
                <a:latin typeface="Trebuchet MS" pitchFamily="34" charset="0"/>
              </a:rPr>
              <a:t>C. Don’t Know/Unsure</a:t>
            </a:r>
            <a:endParaRPr lang="en-US" dirty="0">
              <a:latin typeface="Trebuchet MS"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Question 7</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a:buNone/>
            </a:pPr>
            <a:r>
              <a:rPr lang="en-US" dirty="0" smtClean="0">
                <a:latin typeface="Trebuchet MS" pitchFamily="34" charset="0"/>
              </a:rPr>
              <a:t>I can start any training program I want during any time of the year I want.</a:t>
            </a:r>
          </a:p>
          <a:p>
            <a:pPr>
              <a:buNone/>
            </a:pPr>
            <a:endParaRPr lang="en-US" dirty="0" smtClean="0">
              <a:latin typeface="Trebuchet MS" pitchFamily="34" charset="0"/>
            </a:endParaRPr>
          </a:p>
          <a:p>
            <a:pPr eaLnBrk="1" hangingPunct="1">
              <a:buNone/>
            </a:pPr>
            <a:r>
              <a:rPr lang="en-US" dirty="0" smtClean="0">
                <a:solidFill>
                  <a:srgbClr val="FF0000"/>
                </a:solidFill>
                <a:latin typeface="Trebuchet MS" pitchFamily="34" charset="0"/>
              </a:rPr>
              <a:t>A. True</a:t>
            </a:r>
          </a:p>
          <a:p>
            <a:pPr eaLnBrk="1" hangingPunct="1">
              <a:buNone/>
            </a:pPr>
            <a:r>
              <a:rPr lang="en-US" dirty="0" smtClean="0">
                <a:solidFill>
                  <a:srgbClr val="FF0000"/>
                </a:solidFill>
                <a:latin typeface="Trebuchet MS" pitchFamily="34" charset="0"/>
              </a:rPr>
              <a:t>B. False</a:t>
            </a:r>
          </a:p>
          <a:p>
            <a:pPr eaLnBrk="1" hangingPunct="1">
              <a:buNone/>
            </a:pPr>
            <a:r>
              <a:rPr lang="en-US" dirty="0" smtClean="0">
                <a:solidFill>
                  <a:srgbClr val="FF0000"/>
                </a:solidFill>
                <a:latin typeface="Trebuchet MS" pitchFamily="34" charset="0"/>
              </a:rPr>
              <a:t>C. Don’t Know/Unsure</a:t>
            </a:r>
            <a:endParaRPr lang="en-US" dirty="0">
              <a:latin typeface="Trebuchet MS"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rebuchet MS" pitchFamily="34" charset="0"/>
              </a:rPr>
              <a:t>Question 8 </a:t>
            </a:r>
            <a:endParaRPr lang="en-US" dirty="0">
              <a:solidFill>
                <a:srgbClr val="7030A0"/>
              </a:solidFill>
              <a:latin typeface="Trebuchet MS" pitchFamily="34" charset="0"/>
            </a:endParaRPr>
          </a:p>
        </p:txBody>
      </p:sp>
      <p:sp>
        <p:nvSpPr>
          <p:cNvPr id="3" name="Content Placeholder 2"/>
          <p:cNvSpPr>
            <a:spLocks noGrp="1"/>
          </p:cNvSpPr>
          <p:nvPr>
            <p:ph idx="1"/>
          </p:nvPr>
        </p:nvSpPr>
        <p:spPr/>
        <p:txBody>
          <a:bodyPr/>
          <a:lstStyle/>
          <a:p>
            <a:pPr>
              <a:buNone/>
            </a:pPr>
            <a:r>
              <a:rPr lang="en-US" dirty="0" smtClean="0">
                <a:latin typeface="Trebuchet MS" pitchFamily="34" charset="0"/>
              </a:rPr>
              <a:t>If I start a training program at a community college and leave before I finish, I have to start all over if I come back.</a:t>
            </a:r>
          </a:p>
          <a:p>
            <a:pPr>
              <a:buNone/>
            </a:pPr>
            <a:endParaRPr lang="en-US" dirty="0" smtClean="0">
              <a:latin typeface="Trebuchet MS" pitchFamily="34" charset="0"/>
            </a:endParaRPr>
          </a:p>
          <a:p>
            <a:pPr eaLnBrk="1" hangingPunct="1">
              <a:buNone/>
            </a:pPr>
            <a:r>
              <a:rPr lang="en-US" dirty="0" smtClean="0">
                <a:solidFill>
                  <a:srgbClr val="FF0000"/>
                </a:solidFill>
                <a:latin typeface="Trebuchet MS" pitchFamily="34" charset="0"/>
              </a:rPr>
              <a:t>A. True</a:t>
            </a:r>
          </a:p>
          <a:p>
            <a:pPr eaLnBrk="1" hangingPunct="1">
              <a:buNone/>
            </a:pPr>
            <a:r>
              <a:rPr lang="en-US" dirty="0" smtClean="0">
                <a:solidFill>
                  <a:srgbClr val="FF0000"/>
                </a:solidFill>
                <a:latin typeface="Trebuchet MS" pitchFamily="34" charset="0"/>
              </a:rPr>
              <a:t>B. False</a:t>
            </a:r>
          </a:p>
          <a:p>
            <a:pPr eaLnBrk="1" hangingPunct="1">
              <a:buNone/>
            </a:pPr>
            <a:r>
              <a:rPr lang="en-US" dirty="0" smtClean="0">
                <a:solidFill>
                  <a:srgbClr val="FF0000"/>
                </a:solidFill>
                <a:latin typeface="Trebuchet MS" pitchFamily="34" charset="0"/>
              </a:rPr>
              <a:t>C. Don’t Know/Unsure</a:t>
            </a:r>
            <a:endParaRPr lang="en-US" dirty="0">
              <a:latin typeface="Trebuchet MS"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7027</TotalTime>
  <Words>798</Words>
  <Application>Microsoft Office PowerPoint</Application>
  <PresentationFormat>On-screen Show (4:3)</PresentationFormat>
  <Paragraphs>142</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Chart</vt:lpstr>
      <vt:lpstr>Going to College:  An Overview Shoreline JTE Training Workshop  April 2010 </vt:lpstr>
      <vt:lpstr>College Awareness Assessment: Question 1</vt:lpstr>
      <vt:lpstr>Question 2</vt:lpstr>
      <vt:lpstr>Question 3</vt:lpstr>
      <vt:lpstr>Question 4</vt:lpstr>
      <vt:lpstr>Question 5</vt:lpstr>
      <vt:lpstr>Question 6</vt:lpstr>
      <vt:lpstr>Question 7</vt:lpstr>
      <vt:lpstr>Question 8 </vt:lpstr>
      <vt:lpstr>Question 9</vt:lpstr>
      <vt:lpstr>Question 10</vt:lpstr>
      <vt:lpstr>Education: Self-Investment</vt:lpstr>
      <vt:lpstr>The Education “Tipping Point”</vt:lpstr>
      <vt:lpstr>Annual Earnings by Education Level</vt:lpstr>
      <vt:lpstr>Getting In: Steps to College</vt:lpstr>
      <vt:lpstr>Getting In: Steps to College (Pt 2)</vt:lpstr>
      <vt:lpstr>Financial Aid Basics</vt:lpstr>
      <vt:lpstr>Financial Aid Websites *see web resource handout*</vt:lpstr>
      <vt:lpstr>Community College 101 Class</vt:lpstr>
      <vt:lpstr>Questions?</vt:lpstr>
    </vt:vector>
  </TitlesOfParts>
  <Company>Seattle Goodwill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to College:  An Overview A Workshop for Shoreline Retail &amp; Customer Service Training Program</dc:title>
  <dc:creator>mcheng</dc:creator>
  <cp:lastModifiedBy>mcheng</cp:lastModifiedBy>
  <cp:revision>460</cp:revision>
  <dcterms:created xsi:type="dcterms:W3CDTF">2009-12-04T01:10:04Z</dcterms:created>
  <dcterms:modified xsi:type="dcterms:W3CDTF">2010-04-27T16:30:45Z</dcterms:modified>
</cp:coreProperties>
</file>